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DC"/>
    <a:srgbClr val="BEE5B9"/>
    <a:srgbClr val="BBE0E3"/>
    <a:srgbClr val="EF8F11"/>
    <a:srgbClr val="526FF5"/>
    <a:srgbClr val="7CC377"/>
    <a:srgbClr val="A8B50A"/>
    <a:srgbClr val="BF1238"/>
    <a:srgbClr val="F89A1E"/>
    <a:srgbClr val="BFC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p:scale>
          <a:sx n="35" d="100"/>
          <a:sy n="35" d="100"/>
        </p:scale>
        <p:origin x="2784" y="-162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Rounded Corners 177">
            <a:extLst>
              <a:ext uri="{FF2B5EF4-FFF2-40B4-BE49-F238E27FC236}">
                <a16:creationId xmlns:a16="http://schemas.microsoft.com/office/drawing/2014/main" id="{C68E6EA2-369F-46F2-8D9B-19EDF303290C}"/>
              </a:ext>
            </a:extLst>
          </p:cNvPr>
          <p:cNvSpPr/>
          <p:nvPr/>
        </p:nvSpPr>
        <p:spPr bwMode="auto">
          <a:xfrm>
            <a:off x="2917600" y="19248890"/>
            <a:ext cx="10563822" cy="1838923"/>
          </a:xfrm>
          <a:prstGeom prst="roundRect">
            <a:avLst/>
          </a:prstGeom>
          <a:solidFill>
            <a:srgbClr val="FFC000">
              <a:alpha val="5000"/>
            </a:srgb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Rounded Corners 21">
            <a:extLst>
              <a:ext uri="{FF2B5EF4-FFF2-40B4-BE49-F238E27FC236}">
                <a16:creationId xmlns:a16="http://schemas.microsoft.com/office/drawing/2014/main" id="{ABD48DB0-B42E-4D17-92A0-4784CEC2C8A3}"/>
              </a:ext>
            </a:extLst>
          </p:cNvPr>
          <p:cNvSpPr/>
          <p:nvPr/>
        </p:nvSpPr>
        <p:spPr bwMode="auto">
          <a:xfrm>
            <a:off x="14057486" y="29971579"/>
            <a:ext cx="13177464" cy="1838923"/>
          </a:xfrm>
          <a:prstGeom prst="roundRect">
            <a:avLst/>
          </a:prstGeom>
          <a:solidFill>
            <a:srgbClr val="FFC000">
              <a:alpha val="5000"/>
            </a:srgb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endParaRPr lang="fr-FR" sz="240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4298679" y="30184157"/>
                <a:ext cx="12670981" cy="82176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𝑊𝐶</m:t>
                          </m:r>
                        </m:e>
                        <m:sub>
                          <m:r>
                            <a:rPr lang="en-US" sz="2400" b="0" i="1">
                              <a:latin typeface="Cambria Math" panose="02040503050406030204" pitchFamily="18" charset="0"/>
                              <a:ea typeface="Cambria Math" panose="02040503050406030204" pitchFamily="18" charset="0"/>
                            </a:rPr>
                            <m:t>𝑒𝑥𝑡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𝑐</m:t>
                          </m:r>
                        </m:sub>
                      </m:sSub>
                      <m:d>
                        <m:dPr>
                          <m:ctrlPr>
                            <a:rPr lang="en-US" sz="240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r>
                                    <a:rPr lang="en-US" sz="2400" i="1">
                                      <a:latin typeface="Cambria Math" panose="02040503050406030204" pitchFamily="18" charset="0"/>
                                      <a:ea typeface="Cambria Math" panose="02040503050406030204" pitchFamily="18" charset="0"/>
                                    </a:rPr>
                                    <m:t>𝑋</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r>
                                    <a:rPr lang="en-US" sz="2400" i="1">
                                      <a:latin typeface="Cambria Math" panose="02040503050406030204" pitchFamily="18" charset="0"/>
                                      <a:ea typeface="Cambria Math" panose="02040503050406030204" pitchFamily="18" charset="0"/>
                                    </a:rPr>
                                    <m:t>𝑌</m:t>
                                  </m:r>
                                </m:sub>
                              </m:sSub>
                            </m:e>
                          </m:d>
                        </m:e>
                      </m:d>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𝑎</m:t>
                          </m:r>
                        </m:sub>
                      </m:sSub>
                      <m:sSub>
                        <m:sSubPr>
                          <m:ctrlPr>
                            <a:rPr lang="fr-FR" sz="2400" i="1" smtClean="0">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𝑓</m:t>
                                  </m:r>
                                </m:e>
                                <m:sub>
                                  <m:r>
                                    <a:rPr lang="fr-FR" sz="2400" i="1">
                                      <a:latin typeface="Cambria Math" panose="02040503050406030204" pitchFamily="18" charset="0"/>
                                      <a:ea typeface="Cambria Math" panose="02040503050406030204" pitchFamily="18" charset="0"/>
                                    </a:rPr>
                                    <m:t>𝑎</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𝑡</m:t>
                                  </m:r>
                                </m:e>
                                <m:sub>
                                  <m:r>
                                    <a:rPr lang="fr-FR" sz="2400" i="1">
                                      <a:latin typeface="Cambria Math" panose="02040503050406030204" pitchFamily="18" charset="0"/>
                                      <a:ea typeface="Cambria Math" panose="02040503050406030204" pitchFamily="18" charset="0"/>
                                    </a:rPr>
                                    <m:t>𝑎</m:t>
                                  </m:r>
                                </m:sub>
                              </m:sSub>
                            </m:e>
                          </m:d>
                        </m:e>
                        <m:sub>
                          <m:r>
                            <a:rPr lang="fr-FR" sz="2400" b="0" i="1" smtClean="0">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𝑏</m:t>
                          </m:r>
                        </m:sub>
                      </m:sSub>
                      <m:sSub>
                        <m:sSubPr>
                          <m:ctrlPr>
                            <a:rPr lang="fr-FR" sz="2400" i="1">
                              <a:latin typeface="Cambria Math" panose="02040503050406030204" pitchFamily="18" charset="0"/>
                              <a:ea typeface="Cambria Math" panose="02040503050406030204" pitchFamily="18" charset="0"/>
                            </a:rPr>
                          </m:ctrlPr>
                        </m:sSubPr>
                        <m:e>
                          <m:r>
                            <m:rPr>
                              <m:nor/>
                            </m:rPr>
                            <a:rPr lang="fr-FR" sz="2400" b="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𝑓</m:t>
                                  </m:r>
                                </m:e>
                                <m:sub>
                                  <m:r>
                                    <a:rPr lang="fr-FR" sz="2400" b="0" i="1" smtClean="0">
                                      <a:latin typeface="Cambria Math" panose="02040503050406030204" pitchFamily="18" charset="0"/>
                                      <a:ea typeface="Cambria Math" panose="02040503050406030204" pitchFamily="18" charset="0"/>
                                    </a:rPr>
                                    <m:t>𝑏</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𝑡</m:t>
                                  </m:r>
                                </m:e>
                                <m:sub>
                                  <m:r>
                                    <a:rPr lang="fr-FR" sz="2400" b="0" i="1" smtClean="0">
                                      <a:latin typeface="Cambria Math" panose="02040503050406030204" pitchFamily="18" charset="0"/>
                                      <a:ea typeface="Cambria Math" panose="02040503050406030204" pitchFamily="18" charset="0"/>
                                    </a:rPr>
                                    <m:t>𝑏</m:t>
                                  </m:r>
                                </m:sub>
                              </m:sSub>
                            </m:e>
                          </m:d>
                        </m:e>
                        <m:sub>
                          <m:r>
                            <a:rPr lang="fr-FR" sz="2400" i="1">
                              <a:latin typeface="Cambria Math" panose="02040503050406030204" pitchFamily="18" charset="0"/>
                              <a:ea typeface="Cambria Math" panose="02040503050406030204" pitchFamily="18" charset="0"/>
                            </a:rPr>
                            <m:t>2</m:t>
                          </m:r>
                        </m:sub>
                      </m:sSub>
                      <m:r>
                        <m:rPr>
                          <m:nor/>
                        </m:rPr>
                        <a:rPr lang="fr-FR" sz="2400" b="0" smtClean="0">
                          <a:latin typeface="Cambria Math" panose="02040503050406030204" pitchFamily="18" charset="0"/>
                          <a:ea typeface="Cambria Math" panose="02040503050406030204" pitchFamily="18" charset="0"/>
                        </a:rPr>
                        <m:t>)</m:t>
                      </m:r>
                      <m:d>
                        <m:dPr>
                          <m:begChr m:val="|"/>
                          <m:endChr m:val="|"/>
                          <m:ctrlPr>
                            <a:rPr lang="fr-FR" sz="2400" i="1" smtClean="0">
                              <a:latin typeface="Cambria Math" panose="02040503050406030204" pitchFamily="18" charset="0"/>
                              <a:ea typeface="Cambria Math" panose="02040503050406030204" pitchFamily="18" charset="0"/>
                            </a:rPr>
                          </m:ctrlPr>
                        </m:dPr>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𝑁</m:t>
                              </m:r>
                              <m:r>
                                <a:rPr lang="fr-FR" sz="2400" i="1">
                                  <a:latin typeface="Cambria Math" panose="02040503050406030204" pitchFamily="18" charset="0"/>
                                  <a:ea typeface="Cambria Math" panose="02040503050406030204" pitchFamily="18" charset="0"/>
                                </a:rPr>
                                <m:t>−1</m:t>
                              </m:r>
                            </m:sup>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𝑀</m:t>
                                  </m:r>
                                  <m:r>
                                    <a:rPr lang="fr-FR" sz="2400" i="1">
                                      <a:latin typeface="Cambria Math" panose="02040503050406030204" pitchFamily="18" charset="0"/>
                                      <a:ea typeface="Cambria Math" panose="02040503050406030204" pitchFamily="18" charset="0"/>
                                    </a:rPr>
                                    <m:t>−1</m:t>
                                  </m:r>
                                </m:sup>
                                <m:e>
                                  <m:sSubSup>
                                    <m:sSubSupPr>
                                      <m:ctrlPr>
                                        <a:rPr lang="fr-FR" sz="2400" i="1">
                                          <a:latin typeface="Cambria Math" panose="02040503050406030204" pitchFamily="18" charset="0"/>
                                          <a:ea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𝛼</m:t>
                                      </m:r>
                                    </m:e>
                                    <m:sub>
                                      <m:r>
                                        <a:rPr lang="fr-FR" sz="2400" i="1">
                                          <a:latin typeface="Cambria Math" panose="02040503050406030204" pitchFamily="18" charset="0"/>
                                          <a:ea typeface="Cambria Math" panose="02040503050406030204" pitchFamily="18" charset="0"/>
                                        </a:rPr>
                                        <m:t>𝑖</m:t>
                                      </m:r>
                                    </m:sub>
                                    <m:sup>
                                      <m:r>
                                        <a:rPr lang="fr-FR" sz="2400" i="1">
                                          <a:latin typeface="Cambria Math" panose="02040503050406030204" pitchFamily="18" charset="0"/>
                                          <a:ea typeface="Cambria Math" panose="02040503050406030204" pitchFamily="18" charset="0"/>
                                        </a:rPr>
                                        <m:t>𝑇</m:t>
                                      </m:r>
                                    </m:sup>
                                  </m:sSubSup>
                                </m:e>
                              </m:nary>
                            </m:e>
                          </m:nary>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fr-FR" sz="2400" i="1">
                                  <a:latin typeface="Cambria Math" panose="02040503050406030204" pitchFamily="18" charset="0"/>
                                  <a:ea typeface="Cambria Math" panose="02040503050406030204" pitchFamily="18" charset="0"/>
                                </a:rPr>
                                <m:t>𝑔</m:t>
                              </m:r>
                            </m:sub>
                          </m:sSub>
                          <m:sSub>
                            <m:sSubPr>
                              <m:ctrlPr>
                                <a:rPr lang="fr-FR" sz="2400" i="1">
                                  <a:latin typeface="Cambria Math" panose="02040503050406030204" pitchFamily="18" charset="0"/>
                                  <a:ea typeface="Cambria Math" panose="02040503050406030204" pitchFamily="18" charset="0"/>
                                </a:rPr>
                              </m:ctrlPr>
                            </m:sSubPr>
                            <m:e>
                              <m:r>
                                <m:rPr>
                                  <m:nor/>
                                </m:rPr>
                                <a:rPr lang="fr-FR" sz="240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𝑥</m:t>
                                      </m:r>
                                    </m:e>
                                    <m:sub>
                                      <m:r>
                                        <a:rPr lang="fr-FR" sz="2400" i="1">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𝑦</m:t>
                                      </m:r>
                                    </m:e>
                                    <m:sub>
                                      <m:r>
                                        <a:rPr lang="fr-FR" sz="2400" i="1">
                                          <a:latin typeface="Cambria Math" panose="02040503050406030204" pitchFamily="18" charset="0"/>
                                          <a:ea typeface="Cambria Math" panose="02040503050406030204" pitchFamily="18" charset="0"/>
                                        </a:rPr>
                                        <m:t>𝑖</m:t>
                                      </m:r>
                                    </m:sub>
                                  </m:sSub>
                                </m:e>
                              </m:d>
                            </m:e>
                            <m:sub>
                              <m:r>
                                <a:rPr lang="fr-FR"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𝛽</m:t>
                              </m:r>
                            </m:e>
                            <m:sub>
                              <m:r>
                                <a:rPr lang="fr-FR" sz="2400" i="1">
                                  <a:latin typeface="Cambria Math" panose="02040503050406030204" pitchFamily="18" charset="0"/>
                                  <a:ea typeface="Cambria Math" panose="02040503050406030204" pitchFamily="18" charset="0"/>
                                </a:rPr>
                                <m:t>𝑗</m:t>
                              </m:r>
                            </m:sub>
                          </m:sSub>
                        </m:e>
                      </m:d>
                    </m:oMath>
                  </m:oMathPara>
                </a14:m>
                <a:endParaRPr lang="en-US" sz="24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4298679" y="30184157"/>
                <a:ext cx="12670981" cy="821763"/>
              </a:xfrm>
              <a:prstGeom prst="rect">
                <a:avLst/>
              </a:prstGeom>
              <a:blipFill>
                <a:blip r:embed="rId2"/>
                <a:stretch>
                  <a:fillRect t="-160000" b="-23538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a:t>
            </a:r>
            <a:r>
              <a:rPr lang="en-US" sz="2000" dirty="0"/>
              <a:t>S. </a:t>
            </a:r>
            <a:r>
              <a:rPr lang="en-US" sz="2000" dirty="0" err="1"/>
              <a:t>Wakana</a:t>
            </a:r>
            <a:r>
              <a:rPr lang="en-US" sz="2000" dirty="0"/>
              <a:t> </a:t>
            </a:r>
            <a:r>
              <a:rPr lang="en-US" sz="2000" i="1" dirty="0"/>
              <a:t>et al.</a:t>
            </a:r>
            <a:r>
              <a:rPr lang="en-US" sz="2000" dirty="0"/>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Reproducibility of quantitative tractography methods applied to cerebral white matter</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 </a:t>
            </a:r>
            <a:r>
              <a:rPr lang="en-US" sz="2000" i="1" dirty="0" err="1"/>
              <a:t>NeuroImage</a:t>
            </a:r>
            <a:r>
              <a:rPr lang="en-US" sz="2000" dirty="0"/>
              <a:t>, vol. 36, no. 3, pp. 630-644, 2007.</a:t>
            </a: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720398"/>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Compared to state-of-the-art methods, a smaller fiber dispersion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8262441"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fiber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3340983" y="23881186"/>
            <a:ext cx="5564569" cy="3497359"/>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3209236"/>
            <a:ext cx="11440110" cy="8276406"/>
            <a:chOff x="1123017" y="21833929"/>
            <a:chExt cx="11568739" cy="8369463"/>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5"/>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1206496"/>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25A481-6039-4021-9DE6-60299047ED15}"/>
                  </a:ext>
                </a:extLst>
              </p:cNvPr>
              <p:cNvSpPr txBox="1"/>
              <p:nvPr/>
            </p:nvSpPr>
            <p:spPr>
              <a:xfrm>
                <a:off x="6196517" y="19390990"/>
                <a:ext cx="6158481"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m:t>
                      </m:r>
                      <m:r>
                        <a:rPr lang="en-US" sz="2400" i="1" dirty="0">
                          <a:latin typeface="Cambria Math" panose="02040503050406030204" pitchFamily="18" charset="0"/>
                          <a:ea typeface="Tahoma" panose="020B0604030504040204" pitchFamily="34" charset="0"/>
                          <a:cs typeface="Tahoma" panose="020B0604030504040204" pitchFamily="34" charset="0"/>
                        </a:rPr>
                        <m:t>𝑚𝑎𝑥</m:t>
                      </m:r>
                      <m:r>
                        <m:rPr>
                          <m:nor/>
                        </m:rPr>
                        <a:rPr lang="fr-FR" sz="2400" b="0" i="0" dirty="0" smtClean="0">
                          <a:latin typeface="Cambria Math" panose="02040503050406030204" pitchFamily="18"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xmlns="">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6196517" y="19390990"/>
                <a:ext cx="6158481" cy="714747"/>
              </a:xfrm>
              <a:prstGeom prst="rect">
                <a:avLst/>
              </a:prstGeom>
              <a:blipFill>
                <a:blip r:embed="rId38"/>
                <a:stretch>
                  <a:fillRect/>
                </a:stretch>
              </a:blipFill>
            </p:spPr>
            <p:txBody>
              <a:bodyPr/>
              <a:lstStyle/>
              <a:p>
                <a:r>
                  <a:rPr lang="fr-FR">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322365" y="22434546"/>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322365" y="28171379"/>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5718973" y="31094090"/>
                <a:ext cx="10291840"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with</a:t>
                </a:r>
                <a:r>
                  <a:rPr lang="en-US" sz="24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4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4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4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and</a:t>
                </a:r>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i="1" dirty="0">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i="1" dirty="0" err="1">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5718973" y="31094090"/>
                <a:ext cx="10291840" cy="461665"/>
              </a:xfrm>
              <a:prstGeom prst="rect">
                <a:avLst/>
              </a:prstGeom>
              <a:blipFill>
                <a:blip r:embed="rId39"/>
                <a:stretch>
                  <a:fillRect l="-863" t="-13514" b="-27027"/>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3553430" y="24714995"/>
            <a:ext cx="8981711" cy="2278830"/>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8044961"/>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077412" cy="4661690"/>
            <a:chOff x="3671199" y="13273951"/>
            <a:chExt cx="1207741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039913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xmlns="">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FD7FD338-2878-2341-83AD-EB34F2BD473F}"/>
                  </a:ext>
                </a:extLst>
              </p:cNvPr>
              <p:cNvSpPr txBox="1"/>
              <p:nvPr/>
            </p:nvSpPr>
            <p:spPr>
              <a:xfrm>
                <a:off x="7864798" y="20177745"/>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xmlns="">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7864798" y="20177745"/>
                <a:ext cx="2814104" cy="612347"/>
              </a:xfrm>
              <a:prstGeom prst="rect">
                <a:avLst/>
              </a:prstGeom>
              <a:blipFill>
                <a:blip r:embed="rId49"/>
                <a:stretch>
                  <a:fillRect r="-6710" b="-34000"/>
                </a:stretch>
              </a:blipFill>
            </p:spPr>
            <p:txBody>
              <a:bodyPr/>
              <a:lstStyle/>
              <a:p>
                <a:r>
                  <a:rPr lang="fr-FR">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5554292" y="20321761"/>
            <a:ext cx="2238498"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4148690" y="19529673"/>
            <a:ext cx="1987916"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6113</TotalTime>
  <Words>1159</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251</cp:revision>
  <cp:lastPrinted>2019-03-29T14:42:39Z</cp:lastPrinted>
  <dcterms:created xsi:type="dcterms:W3CDTF">2012-02-29T16:02:41Z</dcterms:created>
  <dcterms:modified xsi:type="dcterms:W3CDTF">2019-03-29T14:43:52Z</dcterms:modified>
</cp:coreProperties>
</file>